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"/>
  </p:notesMasterIdLst>
  <p:sldIdLst>
    <p:sldId id="269" r:id="rId2"/>
    <p:sldId id="271" r:id="rId3"/>
  </p:sldIdLst>
  <p:sldSz cx="7559675" cy="10691813"/>
  <p:notesSz cx="7099300" cy="10234613"/>
  <p:defaultTextStyle>
    <a:defPPr>
      <a:defRPr lang="zh-CN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>
        <p:scale>
          <a:sx n="178" d="100"/>
          <a:sy n="178" d="100"/>
        </p:scale>
        <p:origin x="78" y="-207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BE0E5-0185-428A-BA40-D235B2C8D93C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78277-552D-415E-824C-0D7219798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16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8277-552D-415E-824C-0D72197983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72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8277-552D-415E-824C-0D72197983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5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56" y="6058694"/>
            <a:ext cx="5291773" cy="2732352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130356"/>
            <a:ext cx="6425724" cy="229180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4" y="428169"/>
            <a:ext cx="1700927" cy="91226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428169"/>
            <a:ext cx="4976786" cy="91226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3979" y="2494756"/>
            <a:ext cx="6551718" cy="64150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7736715"/>
            <a:ext cx="6518908" cy="2123513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5397883"/>
            <a:ext cx="6518908" cy="2338834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3978" y="2494756"/>
            <a:ext cx="3086867" cy="641508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68830" y="2494756"/>
            <a:ext cx="3086867" cy="6415088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68830" y="3445140"/>
            <a:ext cx="3086867" cy="546470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3978" y="3445140"/>
            <a:ext cx="3086867" cy="546470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2494755"/>
            <a:ext cx="3086867" cy="895934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8830" y="2494755"/>
            <a:ext cx="3086867" cy="895934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75859" y="2257162"/>
            <a:ext cx="3842835" cy="66526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98" y="2257161"/>
            <a:ext cx="2456894" cy="171069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98" y="3972235"/>
            <a:ext cx="2456894" cy="493761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2257161"/>
            <a:ext cx="2456894" cy="171069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50395" y="2257161"/>
            <a:ext cx="2827318" cy="5417185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9" y="3972232"/>
            <a:ext cx="2456894" cy="37496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2494758"/>
            <a:ext cx="655171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797" y="9909728"/>
            <a:ext cx="125994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F03A4A1-9121-414C-B9C5-0A6FC0279186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6732" y="9909728"/>
            <a:ext cx="81896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/>
          <p:nvPr/>
        </p:nvSpPr>
        <p:spPr>
          <a:xfrm>
            <a:off x="2353357" y="1113528"/>
            <a:ext cx="2439318" cy="623248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spc="100" dirty="0" smtClean="0">
                <a:ln w="1143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城 市 自 动 驾 驶 汽 车</a:t>
            </a:r>
            <a:endParaRPr lang="en-US" altLang="zh-CN" sz="1600" b="1" spc="100" dirty="0">
              <a:ln w="1143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900" b="1" spc="54" dirty="0" smtClean="0">
                <a:ln w="11430">
                  <a:noFill/>
                </a:ln>
                <a:solidFill>
                  <a:schemeClr val="bg2"/>
                </a:solidFill>
                <a:latin typeface="+mj-lt"/>
                <a:ea typeface="微软雅黑" panose="020B0503020204020204" pitchFamily="34" charset="-122"/>
                <a:sym typeface="+mn-ea"/>
              </a:rPr>
              <a:t>Self-Driving </a:t>
            </a:r>
            <a:r>
              <a:rPr lang="en-US" altLang="zh-CN" sz="900" b="1" spc="54" dirty="0">
                <a:ln w="11430">
                  <a:noFill/>
                </a:ln>
                <a:solidFill>
                  <a:schemeClr val="bg2"/>
                </a:solidFill>
                <a:latin typeface="+mj-lt"/>
                <a:ea typeface="微软雅黑" panose="020B0503020204020204" pitchFamily="34" charset="-122"/>
                <a:sym typeface="+mn-ea"/>
              </a:rPr>
              <a:t>Vehicle for City</a:t>
            </a:r>
            <a:endParaRPr lang="zh-CN" altLang="en-US" sz="900" b="1" spc="54" dirty="0">
              <a:ln w="11430">
                <a:noFill/>
              </a:ln>
              <a:solidFill>
                <a:schemeClr val="bg2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000" y="10080000"/>
            <a:ext cx="321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| 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成果汇编 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PROJECT 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COMPILATION</a:t>
            </a:r>
            <a:endParaRPr lang="zh-CN" altLang="en-US" sz="800" dirty="0">
              <a:solidFill>
                <a:schemeClr val="tx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4119D49E-2087-4C59-9621-6881087009F4}"/>
              </a:ext>
            </a:extLst>
          </p:cNvPr>
          <p:cNvSpPr txBox="1"/>
          <p:nvPr/>
        </p:nvSpPr>
        <p:spPr>
          <a:xfrm>
            <a:off x="710837" y="7762728"/>
            <a:ext cx="5949320" cy="110799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100"/>
              </a:lnSpc>
              <a:spcBef>
                <a:spcPct val="50000"/>
              </a:spcBef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1087755">
              <a:lnSpc>
                <a:spcPct val="150000"/>
              </a:lnSpc>
              <a:buClr>
                <a:srgbClr val="C00000"/>
              </a:buClr>
            </a:pPr>
            <a:r>
              <a:rPr lang="zh-CN" altLang="en-US" b="1" dirty="0">
                <a:solidFill>
                  <a:srgbClr val="FF0000"/>
                </a:solidFill>
              </a:rPr>
              <a:t>城</a:t>
            </a:r>
            <a:r>
              <a:rPr lang="zh-CN" altLang="en-US" sz="1000" dirty="0"/>
              <a:t>市自动驾驶汽车可实现在特定城区内的完全无人驾驶。具有手机自动招车、车道保持与自动换道、障碍物自动避让、交通标志自动识别以及全自动泊车等功能，通过</a:t>
            </a:r>
            <a:r>
              <a:rPr lang="en-US" altLang="zh-CN" sz="1000" dirty="0"/>
              <a:t>V2X</a:t>
            </a:r>
            <a:r>
              <a:rPr lang="zh-CN" altLang="en-US" sz="1000" dirty="0"/>
              <a:t>通信实现车与车、车与信号灯等交通系统的智能协同。基于自主纯电动汽车平台开发，实现了出行的低碳化与智能化。同时，通过云平台实现车辆共享调度，有效的提高车辆使用效率，代表了未来城市出行的发展方向。</a:t>
            </a:r>
            <a:endParaRPr lang="en-US" altLang="zh-CN" sz="1000" dirty="0"/>
          </a:p>
        </p:txBody>
      </p:sp>
      <p:sp>
        <p:nvSpPr>
          <p:cNvPr id="22" name="Text Box 9">
            <a:extLst>
              <a:ext uri="{FF2B5EF4-FFF2-40B4-BE49-F238E27FC236}">
                <a16:creationId xmlns="" xmlns:a16="http://schemas.microsoft.com/office/drawing/2014/main" id="{7D0992BB-FB7E-4A36-A967-6B14348B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373" y="7213542"/>
            <a:ext cx="2836709" cy="215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感知与控制系统硬件布置方案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="" xmlns:a16="http://schemas.microsoft.com/office/drawing/2014/main" id="{96D1E0EE-AF52-4922-80C5-0D3A63030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389" y="4800864"/>
            <a:ext cx="2836709" cy="215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城市自动驾驶汽车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4D8E8553-4BC9-43DC-9E8B-10CD2391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91" y="2181335"/>
            <a:ext cx="4194371" cy="250541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FE8E7B9-4493-4996-96FA-34802303C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90" y="5335002"/>
            <a:ext cx="4194371" cy="1814847"/>
          </a:xfrm>
          <a:prstGeom prst="rect">
            <a:avLst/>
          </a:prstGeom>
        </p:spPr>
      </p:pic>
      <p:sp>
        <p:nvSpPr>
          <p:cNvPr id="11" name="TextBox 28"/>
          <p:cNvSpPr txBox="1"/>
          <p:nvPr/>
        </p:nvSpPr>
        <p:spPr>
          <a:xfrm>
            <a:off x="710837" y="9058068"/>
            <a:ext cx="5328592" cy="27289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100"/>
              </a:lnSpc>
              <a:spcBef>
                <a:spcPct val="50000"/>
              </a:spcBef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1000" b="1" dirty="0"/>
              <a:t>应用范围：</a:t>
            </a:r>
            <a:r>
              <a:rPr lang="zh-CN" altLang="en-US" sz="1000" dirty="0"/>
              <a:t>城市环境，特定区域，结构化道路</a:t>
            </a:r>
            <a:endParaRPr lang="zh-CN" altLang="zh-CN" sz="1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77354"/>
            <a:ext cx="1592991" cy="3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5">
            <a:extLst>
              <a:ext uri="{FF2B5EF4-FFF2-40B4-BE49-F238E27FC236}">
                <a16:creationId xmlns="" xmlns:a16="http://schemas.microsoft.com/office/drawing/2014/main" id="{638F09E1-6E88-4080-9ACD-CA8675371AA3}"/>
              </a:ext>
            </a:extLst>
          </p:cNvPr>
          <p:cNvSpPr txBox="1"/>
          <p:nvPr/>
        </p:nvSpPr>
        <p:spPr>
          <a:xfrm>
            <a:off x="1074734" y="787484"/>
            <a:ext cx="10798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主要功能</a:t>
            </a:r>
          </a:p>
        </p:txBody>
      </p:sp>
      <p:sp>
        <p:nvSpPr>
          <p:cNvPr id="29" name="TextBox 26">
            <a:extLst>
              <a:ext uri="{FF2B5EF4-FFF2-40B4-BE49-F238E27FC236}">
                <a16:creationId xmlns="" xmlns:a16="http://schemas.microsoft.com/office/drawing/2014/main" id="{45C8809C-1AE2-4EA4-B82A-27EA8E262D2D}"/>
              </a:ext>
            </a:extLst>
          </p:cNvPr>
          <p:cNvSpPr txBox="1"/>
          <p:nvPr/>
        </p:nvSpPr>
        <p:spPr>
          <a:xfrm>
            <a:off x="1077084" y="1101820"/>
            <a:ext cx="1722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手机召车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单车道自动驾驶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自动紧急制动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多车道自动驾驶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="" xmlns:a16="http://schemas.microsoft.com/office/drawing/2014/main" id="{8B133EDB-97B4-44A3-9846-F3800435E24E}"/>
              </a:ext>
            </a:extLst>
          </p:cNvPr>
          <p:cNvSpPr txBox="1"/>
          <p:nvPr/>
        </p:nvSpPr>
        <p:spPr>
          <a:xfrm>
            <a:off x="1074734" y="650394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产品特点</a:t>
            </a:r>
          </a:p>
        </p:txBody>
      </p:sp>
      <p:sp>
        <p:nvSpPr>
          <p:cNvPr id="38" name="TextBox 63">
            <a:extLst>
              <a:ext uri="{FF2B5EF4-FFF2-40B4-BE49-F238E27FC236}">
                <a16:creationId xmlns="" xmlns:a16="http://schemas.microsoft.com/office/drawing/2014/main" id="{252DD62C-9BAB-480A-9772-A8D3B6856C10}"/>
              </a:ext>
            </a:extLst>
          </p:cNvPr>
          <p:cNvSpPr txBox="1"/>
          <p:nvPr/>
        </p:nvSpPr>
        <p:spPr>
          <a:xfrm>
            <a:off x="1219205" y="9839157"/>
            <a:ext cx="4999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800" b="1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清华大学苏州汽车研究院                                                         </a:t>
            </a:r>
            <a:r>
              <a:rPr lang="zh-CN" altLang="en-US" sz="800" b="1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联系人</a:t>
            </a:r>
            <a:r>
              <a:rPr lang="zh-CN" altLang="en-US" sz="800" b="1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：戴一凡</a:t>
            </a:r>
            <a:endParaRPr lang="zh-CN" altLang="zh-CN" sz="800" b="1" dirty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200"/>
              </a:lnSpc>
            </a:pP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地址：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江苏省苏州市吴江区联杨路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139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号清华大学汽车产业园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邮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编：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215200</a:t>
            </a:r>
          </a:p>
          <a:p>
            <a:pPr>
              <a:lnSpc>
                <a:spcPts val="1200"/>
              </a:lnSpc>
            </a:pP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0512-63936877 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传真：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0512-63965026                 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邮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箱：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daiyifan@tsari.tsinghua.edu.cn</a:t>
            </a:r>
          </a:p>
        </p:txBody>
      </p:sp>
      <p:sp>
        <p:nvSpPr>
          <p:cNvPr id="39" name="TextBox 17">
            <a:extLst>
              <a:ext uri="{FF2B5EF4-FFF2-40B4-BE49-F238E27FC236}">
                <a16:creationId xmlns="" xmlns:a16="http://schemas.microsoft.com/office/drawing/2014/main" id="{01BA1265-47AB-4E8D-851D-920C3A7E6F6D}"/>
              </a:ext>
            </a:extLst>
          </p:cNvPr>
          <p:cNvSpPr txBox="1"/>
          <p:nvPr/>
        </p:nvSpPr>
        <p:spPr>
          <a:xfrm>
            <a:off x="1074734" y="6858074"/>
            <a:ext cx="6279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低成本的障碍物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XY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位置识别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采用低成本超声波传感器实现车辆周边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360°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5m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内障碍物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XY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位置识别；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停车场内车位自主搜寻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无定位条件下的停车场内自动行驶与车位自主搜寻；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V2X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融合式环境感知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融合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V2X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信息，实现盲区障碍物感知和信号灯路口通行功能；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交通标志识别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实现常见交通标志的识别，精度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&gt;95%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0" name="TextBox 26">
            <a:extLst>
              <a:ext uri="{FF2B5EF4-FFF2-40B4-BE49-F238E27FC236}">
                <a16:creationId xmlns="" xmlns:a16="http://schemas.microsoft.com/office/drawing/2014/main" id="{6E2B9C66-F2DB-4F29-A9FF-265297BBF33F}"/>
              </a:ext>
            </a:extLst>
          </p:cNvPr>
          <p:cNvSpPr txBox="1"/>
          <p:nvPr/>
        </p:nvSpPr>
        <p:spPr>
          <a:xfrm>
            <a:off x="4341865" y="1123049"/>
            <a:ext cx="1629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信号灯路口通行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交通标志识别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自动跟车</a:t>
            </a: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智能泊车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E:\研究所\项目工作\无人车项目\HMI设计\HMI界面\停车场-2017.4.24\parking -2017.04.24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95" y="4491660"/>
            <a:ext cx="775074" cy="12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研究所\项目工作\无人车项目\HMI设计\HMI界面\停车场-2017.4.24\parking- -2017.04.24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25" y="4491660"/>
            <a:ext cx="775074" cy="12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561C7BFE-5BF0-4BA6-B3EF-914335EA6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14"/>
          <a:stretch/>
        </p:blipFill>
        <p:spPr>
          <a:xfrm>
            <a:off x="4381395" y="2170486"/>
            <a:ext cx="2133504" cy="14982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71" y="2177734"/>
            <a:ext cx="914699" cy="1498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02" y="2162780"/>
            <a:ext cx="914699" cy="149827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03A1564D-BE53-4998-9EFC-242A4EB343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022" y="4503525"/>
            <a:ext cx="2116878" cy="1268172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234046" y="3766598"/>
            <a:ext cx="2165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手机招车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381396" y="3757042"/>
            <a:ext cx="2165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信号灯与交通标识识别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210671" y="5901684"/>
            <a:ext cx="2165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多车道自动驾驶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379011" y="5901684"/>
            <a:ext cx="2165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智能泊车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40000" y="10080000"/>
            <a:ext cx="514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800" dirty="0">
              <a:solidFill>
                <a:schemeClr val="tx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67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极目远眺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极目远眺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290</Words>
  <Application>Microsoft Office PowerPoint</Application>
  <PresentationFormat>自定义</PresentationFormat>
  <Paragraphs>35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方正姚体</vt:lpstr>
      <vt:lpstr>时尚中黑简体</vt:lpstr>
      <vt:lpstr>宋体</vt:lpstr>
      <vt:lpstr>微软雅黑</vt:lpstr>
      <vt:lpstr>Arial</vt:lpstr>
      <vt:lpstr>Arial Narrow</vt:lpstr>
      <vt:lpstr>Calibri</vt:lpstr>
      <vt:lpstr>Wingdings</vt:lpstr>
      <vt:lpstr>极目远眺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ts</dc:creator>
  <cp:lastModifiedBy>zhangjun</cp:lastModifiedBy>
  <cp:revision>254</cp:revision>
  <cp:lastPrinted>2012-08-24T03:35:15Z</cp:lastPrinted>
  <dcterms:created xsi:type="dcterms:W3CDTF">2012-08-21T01:31:40Z</dcterms:created>
  <dcterms:modified xsi:type="dcterms:W3CDTF">2017-07-04T01:14:44Z</dcterms:modified>
</cp:coreProperties>
</file>